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</p:sldIdLst>
  <p:sldSz cy="5143500" cx="9144000"/>
  <p:notesSz cx="6858000" cy="9144000"/>
  <p:embeddedFontLst>
    <p:embeddedFont>
      <p:font typeface="Plus Jakarta Sans"/>
      <p:regular r:id="rId100"/>
      <p:bold r:id="rId101"/>
      <p:italic r:id="rId102"/>
      <p:boldItalic r:id="rId103"/>
    </p:embeddedFont>
    <p:embeddedFont>
      <p:font typeface="Plus Jakarta Sans SemiBold"/>
      <p:regular r:id="rId104"/>
      <p:bold r:id="rId105"/>
      <p:italic r:id="rId106"/>
      <p:boldItalic r:id="rId10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PlusJakartaSansSemiBold-boldItalic.fntdata"/><Relationship Id="rId106" Type="http://schemas.openxmlformats.org/officeDocument/2006/relationships/font" Target="fonts/PlusJakartaSansSemiBold-italic.fntdata"/><Relationship Id="rId105" Type="http://schemas.openxmlformats.org/officeDocument/2006/relationships/font" Target="fonts/PlusJakartaSansSemiBold-bold.fntdata"/><Relationship Id="rId104" Type="http://schemas.openxmlformats.org/officeDocument/2006/relationships/font" Target="fonts/PlusJakartaSansSemiBold-regular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PlusJakartaSans-boldItalic.fntdata"/><Relationship Id="rId102" Type="http://schemas.openxmlformats.org/officeDocument/2006/relationships/font" Target="fonts/PlusJakartaSans-italic.fntdata"/><Relationship Id="rId101" Type="http://schemas.openxmlformats.org/officeDocument/2006/relationships/font" Target="fonts/PlusJakartaSans-bold.fntdata"/><Relationship Id="rId100" Type="http://schemas.openxmlformats.org/officeDocument/2006/relationships/font" Target="fonts/PlusJakartaSans-regular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bdfbc621cb_1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bdfbc621cb_1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ich möchte mit einen Geschichte anfangen.</a:t>
            </a:r>
            <a:br>
              <a:rPr lang="de"/>
            </a:b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dfbc621c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dfbc621c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dfbc621cb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dfbc621cb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dfbc621c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dfbc621c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dfbc621c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dfbc621c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dfbc621cb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dfbc621cb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>
                <a:solidFill>
                  <a:schemeClr val="dk1"/>
                </a:solidFill>
              </a:rPr>
              <a:t>Fairphone Open Design Bootcamp</a:t>
            </a:r>
            <a:br>
              <a:rPr b="1" lang="de">
                <a:solidFill>
                  <a:schemeClr val="dk1"/>
                </a:solidFill>
              </a:rPr>
            </a:br>
            <a:r>
              <a:rPr lang="de">
                <a:solidFill>
                  <a:schemeClr val="dk1"/>
                </a:solidFill>
              </a:rPr>
              <a:t> There were three design challenges to choose from: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">
                <a:solidFill>
                  <a:schemeClr val="dk1"/>
                </a:solidFill>
              </a:rPr>
              <a:t>A DIY Fairphone: What is the</a:t>
            </a:r>
            <a:r>
              <a:rPr b="1" lang="de">
                <a:solidFill>
                  <a:schemeClr val="dk1"/>
                </a:solidFill>
              </a:rPr>
              <a:t> role of end-users if they can locally produce their own phone in a Fablab? </a:t>
            </a:r>
            <a:r>
              <a:rPr lang="de">
                <a:solidFill>
                  <a:schemeClr val="dk1"/>
                </a:solidFill>
              </a:rPr>
              <a:t>And what does this mean for the design?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">
                <a:solidFill>
                  <a:schemeClr val="dk1"/>
                </a:solidFill>
              </a:rPr>
              <a:t>A phone that feels fair:</a:t>
            </a:r>
            <a:r>
              <a:rPr b="1" lang="de">
                <a:solidFill>
                  <a:schemeClr val="dk1"/>
                </a:solidFill>
              </a:rPr>
              <a:t> How can you let the user experience that a phone is open and fair?</a:t>
            </a:r>
            <a:r>
              <a:rPr lang="de">
                <a:solidFill>
                  <a:schemeClr val="dk1"/>
                </a:solidFill>
              </a:rPr>
              <a:t> What does this mobile phone look like? How do people interact with it and what do they experience?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">
                <a:solidFill>
                  <a:schemeClr val="dk1"/>
                </a:solidFill>
              </a:rPr>
              <a:t>A phone that lasts: </a:t>
            </a:r>
            <a:r>
              <a:rPr b="1" lang="de">
                <a:solidFill>
                  <a:schemeClr val="dk1"/>
                </a:solidFill>
              </a:rPr>
              <a:t>How can you make mobiles phones more sustainable in use, re-use and recycling?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90">
              <a:solidFill>
                <a:srgbClr val="595959"/>
              </a:solidFill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dfbc621c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bdfbc621c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dfbc621c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bdfbc621c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e6c1f5ac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e6c1f5ac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ich möchte mit einen Geschichte anfangen.</a:t>
            </a:r>
            <a:br>
              <a:rPr lang="de"/>
            </a:b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dfbc621cb_1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bdfbc621cb_1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e70611b69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e70611b69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bdfbc621cb_1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bdfbc621cb_1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ich möchte mit einen Geschichte anfangen.</a:t>
            </a:r>
            <a:br>
              <a:rPr lang="de"/>
            </a:b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e6c1f5ac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e6c1f5ac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dfbc621cb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bdfbc621cb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e70611b69_3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e70611b69_3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e70611b69_3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be70611b69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e70611b69_4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be70611b69_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e70611b69_4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e70611b69_4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e6c1f5a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be6c1f5a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e881d4e58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be881d4e58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e881d4e58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e881d4e58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e881d4e58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e881d4e58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e70611b69_4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e70611b69_4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ich möchte mit einen Geschichte anfangen.</a:t>
            </a:r>
            <a:br>
              <a:rPr lang="de"/>
            </a:b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be881d4e58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be881d4e58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be881d4e58_2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be881d4e58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e881d4e5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be881d4e5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be881d4e5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be881d4e5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e881d4e58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be881d4e58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e881d4e58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be881d4e58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be881d4e5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be881d4e5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be881d4e5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be881d4e5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be881d4e5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be881d4e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be70611b69_4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be70611b69_4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dfbc621c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bdfbc621c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be881d4e5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be881d4e5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be70611b69_3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be70611b69_3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be881d4e5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be881d4e5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be881d4e58_2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be881d4e58_2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dfbc621cb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bdfbc621cb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be6c1f5ac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be6c1f5ac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be6c1f5ac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be6c1f5ac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be70611b6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be70611b6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be70611b6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be70611b6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bdfbc621cb_1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bdfbc621cb_1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dfbc621c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bdfbc621c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be70611b6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be70611b6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be70611b69_3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be70611b69_3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e6c1f5acc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be6c1f5acc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dfbc621cb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bdfbc621cb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be70611b6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be70611b6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bdfbc621cb_1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bdfbc621cb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be70611b69_3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be70611b69_3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be881d4e58_2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be881d4e58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be881d4e58_2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be881d4e58_2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bdfbc621cb_1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bdfbc621cb_1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e70611b69_4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e70611b69_4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be70611b69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be70611b69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be70611b69_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be70611b69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be70611b69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be70611b69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e70611b69_3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be70611b69_3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be881d4e58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be881d4e58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be881d4e5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be881d4e5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bdfbc621cb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bdfbc621cb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bdfbc621cb_1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bdfbc621cb_1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bdfbc621cb_1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bdfbc621cb_1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be881d4e5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be881d4e5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e881d4e5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be881d4e5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be70611b69_4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be70611b69_4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bdfbc621cb_1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bdfbc621cb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bdfbc621cb_1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bdfbc621cb_1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be70611b69_3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be70611b69_3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bdfbc621cb_1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bdfbc621cb_1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be08c2219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be08c2219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be6c1f5a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be6c1f5a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be6c1f5ac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be6c1f5ac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bdfbc621cb_1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bdfbc621cb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be881d4e58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be881d4e58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dfbc621cb_1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dfbc621cb_1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be70611b69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be70611b69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be70611b69_4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be70611b69_4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be6c1f5ac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be6c1f5ac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e70611b69_4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be70611b69_4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be70611b69_4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be70611b69_4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bdfbc621cb_1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bdfbc621cb_1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bdfbc621cb_1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bdfbc621cb_1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bdfbc621cb_1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bdfbc621cb_1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be881d4e58_2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be881d4e58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be881d4e58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be881d4e58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df504937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df504937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be70611b69_3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be70611b69_3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be881d4e58_2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be881d4e58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be70611b69_3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be70611b69_3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be881d4e58_2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be881d4e58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be70611b69_3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be70611b69_3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ich möchte mit einen Geschichte anfangen.</a:t>
            </a:r>
            <a:br>
              <a:rPr lang="de"/>
            </a:b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5" name="Google Shape;35;p8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</a:rPr>
              <a:t>source: Apple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us Jakarta Sans SemiBold"/>
              <a:buNone/>
              <a:defRPr sz="280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us Jakarta Sans SemiBold"/>
              <a:buChar char="●"/>
              <a:defRPr sz="1800"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○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■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●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○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■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●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○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us Jakarta Sans SemiBold"/>
              <a:buChar char="■"/>
              <a:defRPr>
                <a:solidFill>
                  <a:schemeClr val="dk2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gif"/><Relationship Id="rId4" Type="http://schemas.openxmlformats.org/officeDocument/2006/relationships/image" Target="../media/image4.jp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hyperlink" Target="https://www.youtube.com/watch?v=h7xP08U3UtI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hyperlink" Target="https://www.flickr.com/photos/waagsociety/albums/72157633828668106/with/8901204725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13.png"/><Relationship Id="rId5" Type="http://schemas.openxmlformats.org/officeDocument/2006/relationships/hyperlink" Target="https://gitlab.fabcity.hamburg/haus/ecosystem_fco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hyperlink" Target="https://www.ted.com/talks/neil_gershenfeld_unleash_your_creativity_in_a_fab_lab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thedigitalfactory.com/videos/from-moores-law-to-lass-law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Relationship Id="rId4" Type="http://schemas.openxmlformats.org/officeDocument/2006/relationships/hyperlink" Target="https://fabfoundation.org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youtu.be/cc1jvVr9Ejw?si=QYP4cQgkBtC8s2Ko" TargetMode="External"/><Relationship Id="rId4" Type="http://schemas.openxmlformats.org/officeDocument/2006/relationships/image" Target="../media/image4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jpg"/><Relationship Id="rId4" Type="http://schemas.openxmlformats.org/officeDocument/2006/relationships/image" Target="../media/image3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jpg"/><Relationship Id="rId4" Type="http://schemas.openxmlformats.org/officeDocument/2006/relationships/image" Target="../media/image34.jpg"/><Relationship Id="rId5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Relationship Id="rId4" Type="http://schemas.openxmlformats.org/officeDocument/2006/relationships/image" Target="../media/image39.jpg"/><Relationship Id="rId5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divisare.com/projects/332964-iaac-adria-goula-fab-lab-house#lg=1&amp;slide=1" TargetMode="External"/><Relationship Id="rId4" Type="http://schemas.openxmlformats.org/officeDocument/2006/relationships/image" Target="../media/image9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5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youtube.com/watch?v=ydK5dYZHsvk" TargetMode="External"/><Relationship Id="rId4" Type="http://schemas.openxmlformats.org/officeDocument/2006/relationships/image" Target="../media/image9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youtube.com/redirect?event=video_description&amp;redir_token=QUFFLUhqbGFoNXkyVERTZFRsRGIzSzZMUWs1NC16c0tRd3xBQ3Jtc0ttUzFQRkl4N0JkYkVjNTdjVFlqdjFoUGFwVFV0OGJtYlJBMkpGMVgxWk1Ra0dibUYzYmxlUFpzOUNBWUpPbE02alNXUS1FNkUwTHNiNG9CYmstdGc0NXdUNXFRTnh5QW1Zamx6cDllLUdrUnZmTjQzOA&amp;q=https%3A%2F%2Fopen.spotify.com%2Fepisode%2F3ZBdeZLitzqNPBbvv9QIEz%3Fsi%3D341d36bd1fa04f79&amp;v=CIWvk3gJ_7E" TargetMode="External"/><Relationship Id="rId4" Type="http://schemas.openxmlformats.org/officeDocument/2006/relationships/image" Target="../media/image7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gif"/><Relationship Id="rId4" Type="http://schemas.openxmlformats.org/officeDocument/2006/relationships/image" Target="../media/image5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www.youtube.com/watch?app=desktop&amp;v=Ztax9lCE-Mk" TargetMode="External"/><Relationship Id="rId4" Type="http://schemas.openxmlformats.org/officeDocument/2006/relationships/image" Target="../media/image5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8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0.jpg"/><Relationship Id="rId4" Type="http://schemas.openxmlformats.org/officeDocument/2006/relationships/image" Target="../media/image63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gif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s://www.youtube.com/watch?v=ZAc10BM8_bY&amp;t=32s" TargetMode="External"/><Relationship Id="rId4" Type="http://schemas.openxmlformats.org/officeDocument/2006/relationships/image" Target="../media/image10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5.jpg"/><Relationship Id="rId4" Type="http://schemas.openxmlformats.org/officeDocument/2006/relationships/hyperlink" Target="https://de.wikipedia.org/wiki/Fediverse" TargetMode="Externa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www.hansestadt-lueneburg.de/rathaus/foerderung-innenstadt/steuerungsgruppe-resiliente-innenstadt.html" TargetMode="External"/><Relationship Id="rId4" Type="http://schemas.openxmlformats.org/officeDocument/2006/relationships/image" Target="../media/image10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gif"/><Relationship Id="rId4" Type="http://schemas.openxmlformats.org/officeDocument/2006/relationships/image" Target="../media/image6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s://fabcity.gitbook.io/handbook/introduction-to-fab-city/framework-full-stack" TargetMode="External"/><Relationship Id="rId4" Type="http://schemas.openxmlformats.org/officeDocument/2006/relationships/image" Target="../media/image75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0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5.xml"/><Relationship Id="rId3" Type="http://schemas.openxmlformats.org/officeDocument/2006/relationships/hyperlink" Target="https://www.youtube.com/watch?v=OV_ntgMiy5g&amp;t=4s" TargetMode="External"/><Relationship Id="rId4" Type="http://schemas.openxmlformats.org/officeDocument/2006/relationships/image" Target="../media/image99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6.xml"/><Relationship Id="rId3" Type="http://schemas.openxmlformats.org/officeDocument/2006/relationships/hyperlink" Target="https://www.ted.com/talks/simone_giertz_why_you_should_make_useless_things/transcript" TargetMode="External"/><Relationship Id="rId4" Type="http://schemas.openxmlformats.org/officeDocument/2006/relationships/image" Target="../media/image10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0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gif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8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6.gif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9.jpg"/><Relationship Id="rId4" Type="http://schemas.openxmlformats.org/officeDocument/2006/relationships/image" Target="../media/image91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5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5.gif"/><Relationship Id="rId4" Type="http://schemas.openxmlformats.org/officeDocument/2006/relationships/image" Target="../media/image92.png"/><Relationship Id="rId5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8454" l="9084" r="8846" t="8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19052" l="0" r="0" t="18420"/>
          <a:stretch/>
        </p:blipFill>
        <p:spPr>
          <a:xfrm>
            <a:off x="874212" y="976413"/>
            <a:ext cx="7395575" cy="23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941500" y="63600"/>
            <a:ext cx="20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VHS REGION Lüneburg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383250" y="3692575"/>
            <a:ext cx="85206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Willkommen zur #Umdenkbar </a:t>
            </a:r>
            <a:endParaRPr b="1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Gleich gehts los.</a:t>
            </a:r>
            <a:endParaRPr b="1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239450" y="181975"/>
            <a:ext cx="1647600" cy="1647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149" y="845789"/>
            <a:ext cx="1200075" cy="355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https://waag.org/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Définition Fab Lab • Les Horizons"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525" y="649300"/>
            <a:ext cx="3044825" cy="185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50" y="1521125"/>
            <a:ext cx="5293500" cy="342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8525" y="2606549"/>
            <a:ext cx="3260561" cy="233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6">
            <a:alphaModFix/>
          </a:blip>
          <a:srcRect b="0" l="0" r="0" t="66297"/>
          <a:stretch/>
        </p:blipFill>
        <p:spPr>
          <a:xfrm>
            <a:off x="447613" y="246750"/>
            <a:ext cx="4640375" cy="159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3" name="Google Shape;123;p22"/>
          <p:cNvSpPr txBox="1"/>
          <p:nvPr/>
        </p:nvSpPr>
        <p:spPr>
          <a:xfrm>
            <a:off x="6773200" y="310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7"/>
              </a:rPr>
              <a:t>Tour durch’s lab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spiegel.de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Fairphone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4700"/>
            <a:ext cx="8839203" cy="379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92988"/>
            <a:ext cx="8839199" cy="3757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Fairphone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https://waag.org/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663" y="426975"/>
            <a:ext cx="5791775" cy="38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>
            <p:ph idx="1" type="subTitle"/>
          </p:nvPr>
        </p:nvSpPr>
        <p:spPr>
          <a:xfrm>
            <a:off x="383250" y="4265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Fairphone Bootcamp 2013 Waag, Amsterdam 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(</a:t>
            </a:r>
            <a:r>
              <a:rPr b="1" lang="de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4"/>
              </a:rPr>
              <a:t>weitere Fotos</a:t>
            </a: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)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mkhdb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63" y="353550"/>
            <a:ext cx="8021870" cy="44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"/>
            <a:ext cx="9143999" cy="47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Umfrage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b="8454" l="9084" r="8846" t="8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 txBox="1"/>
          <p:nvPr/>
        </p:nvSpPr>
        <p:spPr>
          <a:xfrm>
            <a:off x="6941500" y="63600"/>
            <a:ext cx="20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67" name="Google Shape;167;p29"/>
          <p:cNvSpPr txBox="1"/>
          <p:nvPr>
            <p:ph idx="4294967295" type="title"/>
          </p:nvPr>
        </p:nvSpPr>
        <p:spPr>
          <a:xfrm>
            <a:off x="429125" y="42330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4200">
                <a:highlight>
                  <a:srgbClr val="FFFFFF"/>
                </a:highlight>
              </a:rPr>
              <a:t>How to make (almost) anything?</a:t>
            </a:r>
            <a:endParaRPr sz="4200">
              <a:highlight>
                <a:srgbClr val="FFFFFF"/>
              </a:highlight>
            </a:endParaRPr>
          </a:p>
        </p:txBody>
      </p:sp>
      <p:sp>
        <p:nvSpPr>
          <p:cNvPr id="168" name="Google Shape;168;p29"/>
          <p:cNvSpPr/>
          <p:nvPr/>
        </p:nvSpPr>
        <p:spPr>
          <a:xfrm>
            <a:off x="234800" y="1403600"/>
            <a:ext cx="3014400" cy="30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471200" y="2397475"/>
            <a:ext cx="27780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Was machen die FabLab c</a:t>
            </a: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ooles</a:t>
            </a: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? </a:t>
            </a:r>
            <a:endParaRPr sz="1300"/>
          </a:p>
        </p:txBody>
      </p:sp>
      <p:sp>
        <p:nvSpPr>
          <p:cNvPr id="170" name="Google Shape;170;p29"/>
          <p:cNvSpPr/>
          <p:nvPr/>
        </p:nvSpPr>
        <p:spPr>
          <a:xfrm>
            <a:off x="3614950" y="2397466"/>
            <a:ext cx="2243700" cy="2243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3938525" y="2888563"/>
            <a:ext cx="1834500" cy="12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.. wie, warum, weshab?</a:t>
            </a:r>
            <a:endParaRPr sz="1300"/>
          </a:p>
        </p:txBody>
      </p:sp>
      <p:sp>
        <p:nvSpPr>
          <p:cNvPr id="172" name="Google Shape;172;p29"/>
          <p:cNvSpPr/>
          <p:nvPr/>
        </p:nvSpPr>
        <p:spPr>
          <a:xfrm>
            <a:off x="6085575" y="1625988"/>
            <a:ext cx="2243700" cy="2243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6468250" y="2117088"/>
            <a:ext cx="1834500" cy="12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Und was hat das mit UNS zu tun?</a:t>
            </a:r>
            <a:endParaRPr sz="1300"/>
          </a:p>
        </p:txBody>
      </p:sp>
      <p:cxnSp>
        <p:nvCxnSpPr>
          <p:cNvPr id="174" name="Google Shape;174;p29"/>
          <p:cNvCxnSpPr/>
          <p:nvPr/>
        </p:nvCxnSpPr>
        <p:spPr>
          <a:xfrm>
            <a:off x="2861250" y="3512875"/>
            <a:ext cx="952500" cy="12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29"/>
          <p:cNvCxnSpPr/>
          <p:nvPr/>
        </p:nvCxnSpPr>
        <p:spPr>
          <a:xfrm flipH="1" rot="10800000">
            <a:off x="5441000" y="3105375"/>
            <a:ext cx="887100" cy="234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/>
          <p:nvPr/>
        </p:nvSpPr>
        <p:spPr>
          <a:xfrm>
            <a:off x="-7850" y="0"/>
            <a:ext cx="9144000" cy="5159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895350"/>
            <a:ext cx="45720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425" y="393051"/>
            <a:ext cx="1666925" cy="16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 rotWithShape="1">
          <a:blip r:embed="rId4">
            <a:alphaModFix/>
          </a:blip>
          <a:srcRect b="0" l="0" r="0" t="5096"/>
          <a:stretch/>
        </p:blipFill>
        <p:spPr>
          <a:xfrm>
            <a:off x="5319825" y="262050"/>
            <a:ext cx="3639124" cy="488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 txBox="1"/>
          <p:nvPr>
            <p:ph type="title"/>
          </p:nvPr>
        </p:nvSpPr>
        <p:spPr>
          <a:xfrm>
            <a:off x="311700" y="205997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Raphael Haus</a:t>
            </a:r>
            <a:endParaRPr/>
          </a:p>
        </p:txBody>
      </p:sp>
      <p:sp>
        <p:nvSpPr>
          <p:cNvPr id="189" name="Google Shape;189;p31"/>
          <p:cNvSpPr txBox="1"/>
          <p:nvPr>
            <p:ph idx="1" type="body"/>
          </p:nvPr>
        </p:nvSpPr>
        <p:spPr>
          <a:xfrm>
            <a:off x="311700" y="3272375"/>
            <a:ext cx="4060800" cy="17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de"/>
              <a:t>Aktuell: Makerspace in Lüneburg gründen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de"/>
              <a:t>Fab City Hamburg -&gt; Projektmanager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de"/>
              <a:t>Virtual Reality Software Startup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de"/>
              <a:t>Forschung autonomes Fahren beim DLR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de"/>
              <a:t>Studium Maschinenbau und Industriedesign</a:t>
            </a:r>
            <a:endParaRPr/>
          </a:p>
        </p:txBody>
      </p:sp>
      <p:cxnSp>
        <p:nvCxnSpPr>
          <p:cNvPr id="190" name="Google Shape;190;p31"/>
          <p:cNvCxnSpPr/>
          <p:nvPr/>
        </p:nvCxnSpPr>
        <p:spPr>
          <a:xfrm>
            <a:off x="3691050" y="3668575"/>
            <a:ext cx="16845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" name="Google Shape;191;p31"/>
          <p:cNvSpPr txBox="1"/>
          <p:nvPr>
            <p:ph type="title"/>
          </p:nvPr>
        </p:nvSpPr>
        <p:spPr>
          <a:xfrm>
            <a:off x="311700" y="244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/>
              <a:t>Universal</a:t>
            </a:r>
            <a:r>
              <a:rPr lang="de" sz="1300"/>
              <a:t>dilettant</a:t>
            </a:r>
            <a:endParaRPr sz="1300"/>
          </a:p>
        </p:txBody>
      </p:sp>
      <p:sp>
        <p:nvSpPr>
          <p:cNvPr id="192" name="Google Shape;192;p31"/>
          <p:cNvSpPr txBox="1"/>
          <p:nvPr/>
        </p:nvSpPr>
        <p:spPr>
          <a:xfrm>
            <a:off x="2672825" y="861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6543550" y="63600"/>
            <a:ext cx="247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5"/>
              </a:rPr>
              <a:t>Fab City Hamburg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383250" y="4265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Interaktiver Vortrag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8725" y="1904244"/>
            <a:ext cx="2089650" cy="20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84339" l="35279" r="35063" t="5856"/>
          <a:stretch/>
        </p:blipFill>
        <p:spPr>
          <a:xfrm>
            <a:off x="3164023" y="1060450"/>
            <a:ext cx="3004124" cy="6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idx="4294967295" type="title"/>
          </p:nvPr>
        </p:nvSpPr>
        <p:spPr>
          <a:xfrm>
            <a:off x="387125" y="21508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4200">
                <a:highlight>
                  <a:srgbClr val="FFFFFF"/>
                </a:highlight>
              </a:rPr>
              <a:t>How to make (almost) anything</a:t>
            </a:r>
            <a:endParaRPr sz="42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850" y="572600"/>
            <a:ext cx="5484301" cy="313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3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4"/>
              </a:rPr>
              <a:t>ted.com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05" name="Google Shape;205;p33"/>
          <p:cNvSpPr txBox="1"/>
          <p:nvPr>
            <p:ph type="title"/>
          </p:nvPr>
        </p:nvSpPr>
        <p:spPr>
          <a:xfrm>
            <a:off x="311700" y="3880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“Scream Body”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311700" y="4452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520"/>
              <a:t>Beispielprojekt einer Studentin, welches Spaß, Kreativität und Ideenreichtum zeigt (s.TED Link). </a:t>
            </a:r>
            <a:endParaRPr sz="152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/>
        </p:nvSpPr>
        <p:spPr>
          <a:xfrm>
            <a:off x="5291400" y="63600"/>
            <a:ext cx="372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Neil Gershefeld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2549" y="402288"/>
            <a:ext cx="6961450" cy="391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171" y="1447538"/>
            <a:ext cx="3222275" cy="21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de" sz="2300">
                <a:latin typeface="Arial"/>
                <a:ea typeface="Arial"/>
                <a:cs typeface="Arial"/>
                <a:sym typeface="Arial"/>
              </a:rPr>
              <a:t>From Moore's Law to Lass' Law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/>
        </p:nvSpPr>
        <p:spPr>
          <a:xfrm>
            <a:off x="5291400" y="63600"/>
            <a:ext cx="372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ChatGPT3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" y="861000"/>
            <a:ext cx="2175450" cy="32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3346650" y="861000"/>
            <a:ext cx="53832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/>
              <a:t>Neil Gershenfeld argumentiert, dass genau wie persönliche Computer die Computertechnologie revolutionierten, indem sie Rechenleistung in die Hände von Einzelpersonen legten, </a:t>
            </a:r>
            <a:r>
              <a:rPr b="1" lang="de"/>
              <a:t>persönliche Fertigungswerkzeuge </a:t>
            </a:r>
            <a:r>
              <a:rPr lang="de"/>
              <a:t>wie 3D-Drucker, Laser-Cutter und CNC-Maschinen bereitstehen, um den </a:t>
            </a:r>
            <a:r>
              <a:rPr b="1" lang="de"/>
              <a:t>Herstellungsprozess zu revolutionieren</a:t>
            </a:r>
            <a:r>
              <a:rPr lang="de"/>
              <a:t>, indem sie Einzelpersonen ermöglichen, individuelle physische Objekte bedarfsgerecht herzustellen. </a:t>
            </a:r>
            <a:r>
              <a:rPr b="1" lang="de"/>
              <a:t>Diese Demokratisierung der Fertigung hat das Potenzial, traditionelle Lieferketten zu stören und Einzelpersonen und Gemeinschaften zu ermächtigen, ihre eigenen Produkte lokal zu entwerfen und herzustellen.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Netzwerke </a:t>
            </a:r>
            <a:endParaRPr/>
          </a:p>
        </p:txBody>
      </p:sp>
      <p:pic>
        <p:nvPicPr>
          <p:cNvPr descr="https://fabfoundation.org/uploads/fablabsmap.jpg"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713" y="54526"/>
            <a:ext cx="7676576" cy="433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6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ource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4"/>
              </a:rPr>
              <a:t>Fab Foundation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469210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7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de" sz="2300">
                <a:latin typeface="Arial"/>
                <a:ea typeface="Arial"/>
                <a:cs typeface="Arial"/>
                <a:sym typeface="Arial"/>
              </a:rPr>
              <a:t>Umfrage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439" y="418552"/>
            <a:ext cx="4193125" cy="382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8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Infrastruktur</a:t>
            </a:r>
            <a:endParaRPr/>
          </a:p>
        </p:txBody>
      </p:sp>
      <p:sp>
        <p:nvSpPr>
          <p:cNvPr id="241" name="Google Shape;241;p38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Verbund offener Werkstätten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1825"/>
            <a:ext cx="9144001" cy="465991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9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b="1" lang="de" sz="2300">
                <a:latin typeface="Arial"/>
                <a:ea typeface="Arial"/>
                <a:cs typeface="Arial"/>
                <a:sym typeface="Arial"/>
              </a:rPr>
              <a:t>Umfrage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>
            <p:ph type="title"/>
          </p:nvPr>
        </p:nvSpPr>
        <p:spPr>
          <a:xfrm>
            <a:off x="311700" y="445025"/>
            <a:ext cx="453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241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Werkstätten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Technologiezentren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Kreativzentren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Innovationszentren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Digitalwerkstätten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Prototyping-Labore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Hacker Spaces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Co-Creation Spaces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Ideenschmieden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Technologie-Hubs</a:t>
            </a:r>
            <a:endParaRPr sz="222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2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20"/>
          </a:p>
        </p:txBody>
      </p:sp>
      <p:sp>
        <p:nvSpPr>
          <p:cNvPr id="253" name="Google Shape;253;p40"/>
          <p:cNvSpPr txBox="1"/>
          <p:nvPr>
            <p:ph type="title"/>
          </p:nvPr>
        </p:nvSpPr>
        <p:spPr>
          <a:xfrm>
            <a:off x="4287625" y="445025"/>
            <a:ext cx="453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241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Experimentierwerkstätten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Produktionslabore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DIY-Räume (Do-It-Yourself)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Community-Werkstätten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Entwicklungsstudios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Rapid-Prototyping-Labore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Designwerkstätten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Innovationslabore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Kollaborative Räume</a:t>
            </a:r>
            <a:endParaRPr sz="2220"/>
          </a:p>
          <a:p>
            <a:pPr indent="-2724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90"/>
              <a:buFont typeface="Arial"/>
              <a:buAutoNum type="arabicPeriod"/>
            </a:pPr>
            <a:r>
              <a:rPr lang="de" sz="2220"/>
              <a:t>Kreativlaboratorien</a:t>
            </a:r>
            <a:endParaRPr sz="2220"/>
          </a:p>
        </p:txBody>
      </p:sp>
      <p:sp>
        <p:nvSpPr>
          <p:cNvPr id="254" name="Google Shape;254;p40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: ChatGPT 3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/>
          <p:nvPr/>
        </p:nvSpPr>
        <p:spPr>
          <a:xfrm>
            <a:off x="1907550" y="-506800"/>
            <a:ext cx="6364200" cy="63642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279425" y="423300"/>
            <a:ext cx="18345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Innovation Hubs</a:t>
            </a:r>
            <a:endParaRPr sz="1300"/>
          </a:p>
        </p:txBody>
      </p:sp>
      <p:sp>
        <p:nvSpPr>
          <p:cNvPr id="261" name="Google Shape;261;p41"/>
          <p:cNvSpPr/>
          <p:nvPr/>
        </p:nvSpPr>
        <p:spPr>
          <a:xfrm>
            <a:off x="2657925" y="302475"/>
            <a:ext cx="3014400" cy="3014400"/>
          </a:xfrm>
          <a:prstGeom prst="ellipse">
            <a:avLst/>
          </a:prstGeom>
          <a:solidFill>
            <a:srgbClr val="FF0000">
              <a:alpha val="2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62" name="Google Shape;262;p41"/>
          <p:cNvSpPr/>
          <p:nvPr/>
        </p:nvSpPr>
        <p:spPr>
          <a:xfrm>
            <a:off x="2657925" y="1942875"/>
            <a:ext cx="3014400" cy="3014400"/>
          </a:xfrm>
          <a:prstGeom prst="ellipse">
            <a:avLst/>
          </a:prstGeom>
          <a:solidFill>
            <a:srgbClr val="6B00FF">
              <a:alpha val="2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63" name="Google Shape;263;p41"/>
          <p:cNvSpPr/>
          <p:nvPr/>
        </p:nvSpPr>
        <p:spPr>
          <a:xfrm>
            <a:off x="4583625" y="1942875"/>
            <a:ext cx="3014400" cy="3014400"/>
          </a:xfrm>
          <a:prstGeom prst="ellipse">
            <a:avLst/>
          </a:prstGeom>
          <a:solidFill>
            <a:srgbClr val="FF9200">
              <a:alpha val="2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64" name="Google Shape;264;p41"/>
          <p:cNvSpPr/>
          <p:nvPr/>
        </p:nvSpPr>
        <p:spPr>
          <a:xfrm>
            <a:off x="4583625" y="358825"/>
            <a:ext cx="3014400" cy="3014400"/>
          </a:xfrm>
          <a:prstGeom prst="ellipse">
            <a:avLst/>
          </a:prstGeom>
          <a:solidFill>
            <a:srgbClr val="00A5FF">
              <a:alpha val="2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65" name="Google Shape;265;p41"/>
          <p:cNvSpPr txBox="1"/>
          <p:nvPr/>
        </p:nvSpPr>
        <p:spPr>
          <a:xfrm>
            <a:off x="3000375" y="1074400"/>
            <a:ext cx="18345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Science</a:t>
            </a:r>
            <a:endParaRPr sz="1300"/>
          </a:p>
        </p:txBody>
      </p:sp>
      <p:sp>
        <p:nvSpPr>
          <p:cNvPr id="266" name="Google Shape;266;p41"/>
          <p:cNvSpPr txBox="1"/>
          <p:nvPr/>
        </p:nvSpPr>
        <p:spPr>
          <a:xfrm>
            <a:off x="5721325" y="840850"/>
            <a:ext cx="2054100" cy="12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Public/Open</a:t>
            </a:r>
            <a:b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</a:b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Co-Creation</a:t>
            </a:r>
            <a:b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</a:b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Participation</a:t>
            </a:r>
            <a:endParaRPr sz="2120">
              <a:solidFill>
                <a:schemeClr val="dk1"/>
              </a:solidFill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67" name="Google Shape;267;p41"/>
          <p:cNvSpPr txBox="1"/>
          <p:nvPr/>
        </p:nvSpPr>
        <p:spPr>
          <a:xfrm>
            <a:off x="5672325" y="3610775"/>
            <a:ext cx="20541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IT/Software</a:t>
            </a:r>
            <a:endParaRPr sz="2120">
              <a:solidFill>
                <a:schemeClr val="dk1"/>
              </a:solidFill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68" name="Google Shape;268;p41"/>
          <p:cNvSpPr txBox="1"/>
          <p:nvPr/>
        </p:nvSpPr>
        <p:spPr>
          <a:xfrm>
            <a:off x="3000363" y="3423125"/>
            <a:ext cx="20541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Hands-on</a:t>
            </a:r>
            <a:b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</a:b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Hardware</a:t>
            </a:r>
            <a:endParaRPr sz="2120">
              <a:solidFill>
                <a:schemeClr val="dk1"/>
              </a:solidFill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idx="1" type="subTitle"/>
          </p:nvPr>
        </p:nvSpPr>
        <p:spPr>
          <a:xfrm>
            <a:off x="383250" y="4265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2007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971550"/>
            <a:ext cx="38100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Apple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/>
          <p:nvPr/>
        </p:nvSpPr>
        <p:spPr>
          <a:xfrm>
            <a:off x="1907550" y="-506800"/>
            <a:ext cx="6364200" cy="63642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74" name="Google Shape;274;p42"/>
          <p:cNvSpPr/>
          <p:nvPr/>
        </p:nvSpPr>
        <p:spPr>
          <a:xfrm>
            <a:off x="2937450" y="519325"/>
            <a:ext cx="4304400" cy="4304400"/>
          </a:xfrm>
          <a:prstGeom prst="ellipse">
            <a:avLst/>
          </a:prstGeom>
          <a:solidFill>
            <a:srgbClr val="D2D2D2">
              <a:alpha val="39550"/>
            </a:srgbClr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75" name="Google Shape;275;p42"/>
          <p:cNvSpPr/>
          <p:nvPr/>
        </p:nvSpPr>
        <p:spPr>
          <a:xfrm>
            <a:off x="3144550" y="968725"/>
            <a:ext cx="2476200" cy="25020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76" name="Google Shape;276;p42"/>
          <p:cNvSpPr txBox="1"/>
          <p:nvPr/>
        </p:nvSpPr>
        <p:spPr>
          <a:xfrm>
            <a:off x="3950675" y="1480225"/>
            <a:ext cx="1234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FabLabs</a:t>
            </a:r>
            <a:endParaRPr sz="900"/>
          </a:p>
        </p:txBody>
      </p:sp>
      <p:sp>
        <p:nvSpPr>
          <p:cNvPr id="277" name="Google Shape;277;p42"/>
          <p:cNvSpPr/>
          <p:nvPr/>
        </p:nvSpPr>
        <p:spPr>
          <a:xfrm>
            <a:off x="5003825" y="1592400"/>
            <a:ext cx="1958700" cy="19587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78" name="Google Shape;278;p42"/>
          <p:cNvSpPr txBox="1"/>
          <p:nvPr/>
        </p:nvSpPr>
        <p:spPr>
          <a:xfrm>
            <a:off x="5286200" y="2146100"/>
            <a:ext cx="1596600" cy="1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Offene Werkstätten (D)</a:t>
            </a:r>
            <a:endParaRPr sz="900"/>
          </a:p>
        </p:txBody>
      </p:sp>
      <p:sp>
        <p:nvSpPr>
          <p:cNvPr id="279" name="Google Shape;279;p42"/>
          <p:cNvSpPr txBox="1"/>
          <p:nvPr/>
        </p:nvSpPr>
        <p:spPr>
          <a:xfrm>
            <a:off x="4117175" y="3779125"/>
            <a:ext cx="23625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Hardware (Makerspaces)</a:t>
            </a:r>
            <a:endParaRPr sz="900"/>
          </a:p>
        </p:txBody>
      </p:sp>
      <p:sp>
        <p:nvSpPr>
          <p:cNvPr id="280" name="Google Shape;280;p42"/>
          <p:cNvSpPr txBox="1"/>
          <p:nvPr/>
        </p:nvSpPr>
        <p:spPr>
          <a:xfrm>
            <a:off x="279425" y="423300"/>
            <a:ext cx="18345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Innovation Hubs</a:t>
            </a:r>
            <a:endParaRPr sz="1300"/>
          </a:p>
        </p:txBody>
      </p:sp>
      <p:sp>
        <p:nvSpPr>
          <p:cNvPr id="281" name="Google Shape;281;p42"/>
          <p:cNvSpPr/>
          <p:nvPr/>
        </p:nvSpPr>
        <p:spPr>
          <a:xfrm>
            <a:off x="3451700" y="2139325"/>
            <a:ext cx="1834500" cy="16398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Food-, Bio-, Plastic-, Mobility-Lab</a:t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/>
          <p:nvPr/>
        </p:nvSpPr>
        <p:spPr>
          <a:xfrm>
            <a:off x="639350" y="1951425"/>
            <a:ext cx="2145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Kommerziell</a:t>
            </a:r>
            <a:endParaRPr sz="900"/>
          </a:p>
        </p:txBody>
      </p:sp>
      <p:cxnSp>
        <p:nvCxnSpPr>
          <p:cNvPr id="287" name="Google Shape;287;p43"/>
          <p:cNvCxnSpPr/>
          <p:nvPr/>
        </p:nvCxnSpPr>
        <p:spPr>
          <a:xfrm>
            <a:off x="639350" y="2400825"/>
            <a:ext cx="8076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88" name="Google Shape;288;p43"/>
          <p:cNvSpPr txBox="1"/>
          <p:nvPr/>
        </p:nvSpPr>
        <p:spPr>
          <a:xfrm>
            <a:off x="6570650" y="1951425"/>
            <a:ext cx="2145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Commons</a:t>
            </a:r>
            <a:endParaRPr sz="900"/>
          </a:p>
        </p:txBody>
      </p:sp>
      <p:sp>
        <p:nvSpPr>
          <p:cNvPr id="289" name="Google Shape;289;p43"/>
          <p:cNvSpPr txBox="1"/>
          <p:nvPr/>
        </p:nvSpPr>
        <p:spPr>
          <a:xfrm>
            <a:off x="5401850" y="3138775"/>
            <a:ext cx="33141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Durch Förderungen und/oder Community finanziert</a:t>
            </a:r>
            <a:endParaRPr sz="900"/>
          </a:p>
        </p:txBody>
      </p:sp>
      <p:sp>
        <p:nvSpPr>
          <p:cNvPr id="290" name="Google Shape;290;p43"/>
          <p:cNvSpPr txBox="1"/>
          <p:nvPr/>
        </p:nvSpPr>
        <p:spPr>
          <a:xfrm>
            <a:off x="639350" y="3138775"/>
            <a:ext cx="25836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Durch Angebote und Preise Finanziert</a:t>
            </a:r>
            <a:endParaRPr sz="900"/>
          </a:p>
        </p:txBody>
      </p:sp>
      <p:sp>
        <p:nvSpPr>
          <p:cNvPr id="291" name="Google Shape;291;p43"/>
          <p:cNvSpPr txBox="1"/>
          <p:nvPr/>
        </p:nvSpPr>
        <p:spPr>
          <a:xfrm>
            <a:off x="7150300" y="424825"/>
            <a:ext cx="1161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FabLabs</a:t>
            </a:r>
            <a:endParaRPr sz="900"/>
          </a:p>
        </p:txBody>
      </p:sp>
      <p:sp>
        <p:nvSpPr>
          <p:cNvPr id="292" name="Google Shape;292;p43"/>
          <p:cNvSpPr txBox="1"/>
          <p:nvPr/>
        </p:nvSpPr>
        <p:spPr>
          <a:xfrm>
            <a:off x="279425" y="423300"/>
            <a:ext cx="18345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Innovation Hubs</a:t>
            </a:r>
            <a:endParaRPr sz="1300"/>
          </a:p>
        </p:txBody>
      </p:sp>
      <p:cxnSp>
        <p:nvCxnSpPr>
          <p:cNvPr id="293" name="Google Shape;293;p43"/>
          <p:cNvCxnSpPr>
            <a:stCxn id="291" idx="2"/>
          </p:cNvCxnSpPr>
          <p:nvPr/>
        </p:nvCxnSpPr>
        <p:spPr>
          <a:xfrm rot="5400000">
            <a:off x="6768700" y="1255975"/>
            <a:ext cx="1344000" cy="580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299" name="Google Shape;299;p44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https://waag.org/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00" name="Google Shape;300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Spaces</a:t>
            </a:r>
            <a:endParaRPr/>
          </a:p>
        </p:txBody>
      </p:sp>
      <p:sp>
        <p:nvSpPr>
          <p:cNvPr id="301" name="Google Shape;301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307" name="Google Shape;307;p45"/>
          <p:cNvSpPr txBox="1"/>
          <p:nvPr/>
        </p:nvSpPr>
        <p:spPr>
          <a:xfrm>
            <a:off x="6034275" y="63600"/>
            <a:ext cx="298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Tatcraft new Hardware studios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88" y="491350"/>
            <a:ext cx="8626019" cy="44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314" name="Google Shape;314;p46"/>
          <p:cNvSpPr txBox="1"/>
          <p:nvPr/>
        </p:nvSpPr>
        <p:spPr>
          <a:xfrm>
            <a:off x="6034275" y="63600"/>
            <a:ext cx="298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hub.packtpub.com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15" name="Google Shape;315;p46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Fab Lab Berlin</a:t>
            </a:r>
            <a:endParaRPr/>
          </a:p>
        </p:txBody>
      </p:sp>
      <p:pic>
        <p:nvPicPr>
          <p:cNvPr id="316" name="Google Shape;3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838" y="663775"/>
            <a:ext cx="5988330" cy="35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800" y="191725"/>
            <a:ext cx="5903326" cy="4224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7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https://waag.org/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24" name="Google Shape;324;p47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Amsterdam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330" name="Google Shape;330;p48"/>
          <p:cNvSpPr txBox="1"/>
          <p:nvPr/>
        </p:nvSpPr>
        <p:spPr>
          <a:xfrm>
            <a:off x="6072575" y="63600"/>
            <a:ext cx="294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https://www.fashiongreenhub.org/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31" name="Google Shape;33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413" y="425175"/>
            <a:ext cx="5845176" cy="38967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8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Paris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338" name="Google Shape;338;p49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Fab Lab Barcelona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39" name="Google Shape;339;p49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Fab Lab Barcelona</a:t>
            </a:r>
            <a:endParaRPr/>
          </a:p>
        </p:txBody>
      </p:sp>
      <p:pic>
        <p:nvPicPr>
          <p:cNvPr id="340" name="Google Shape;3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950" y="577575"/>
            <a:ext cx="5482104" cy="35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346" name="Google Shape;346;p50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Fab Lab Barcelona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347" name="Google Shape;347;p50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Fab Lab Barcelona</a:t>
            </a:r>
            <a:endParaRPr/>
          </a:p>
        </p:txBody>
      </p:sp>
      <p:pic>
        <p:nvPicPr>
          <p:cNvPr id="348" name="Google Shape;34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77575"/>
            <a:ext cx="8737951" cy="35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/>
          <p:nvPr/>
        </p:nvSpPr>
        <p:spPr>
          <a:xfrm>
            <a:off x="5173475" y="86475"/>
            <a:ext cx="2704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354" name="Google Shape;354;p51"/>
          <p:cNvSpPr txBox="1"/>
          <p:nvPr/>
        </p:nvSpPr>
        <p:spPr>
          <a:xfrm>
            <a:off x="6773200" y="63600"/>
            <a:ext cx="224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Motion Lab Berlin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Berlin conference rooms Industriegebäude Main Hall image 0" id="355" name="Google Shape;35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213" y="329350"/>
            <a:ext cx="5705576" cy="38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1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Motion Lab Berlin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9952"/>
            <a:ext cx="9144001" cy="414359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Fairphone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2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Grand Garage Linz</a:t>
            </a:r>
            <a:endParaRPr/>
          </a:p>
        </p:txBody>
      </p:sp>
      <p:sp>
        <p:nvSpPr>
          <p:cNvPr id="362" name="Google Shape;362;p52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Grand Garage Linz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63" name="Google Shape;36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100" y="670350"/>
            <a:ext cx="5857800" cy="329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Grand Garage Linz</a:t>
            </a:r>
            <a:endParaRPr/>
          </a:p>
        </p:txBody>
      </p:sp>
      <p:sp>
        <p:nvSpPr>
          <p:cNvPr id="369" name="Google Shape;369;p53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Grand Garage Linz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GRAND GARAGE factory - factory300" id="370" name="Google Shape;3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950" y="402303"/>
            <a:ext cx="5438099" cy="36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4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Fab Lab Lüneburg</a:t>
            </a:r>
            <a:endParaRPr/>
          </a:p>
        </p:txBody>
      </p:sp>
      <p:sp>
        <p:nvSpPr>
          <p:cNvPr id="376" name="Google Shape;376;p54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Photo: Raphael Haus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77" name="Google Shape;37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5175"/>
            <a:ext cx="8839204" cy="1959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Making</a:t>
            </a:r>
            <a:endParaRPr/>
          </a:p>
        </p:txBody>
      </p:sp>
      <p:sp>
        <p:nvSpPr>
          <p:cNvPr id="383" name="Google Shape;383;p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6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RepRap</a:t>
            </a:r>
            <a:endParaRPr/>
          </a:p>
        </p:txBody>
      </p:sp>
      <p:pic>
        <p:nvPicPr>
          <p:cNvPr descr="undefined" id="389" name="Google Shape;38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800" y="559212"/>
            <a:ext cx="7325225" cy="3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6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Wikipedia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7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Vik Oliver - Inventor Desktop 3D Printer</a:t>
            </a:r>
            <a:endParaRPr/>
          </a:p>
        </p:txBody>
      </p:sp>
      <p:sp>
        <p:nvSpPr>
          <p:cNvPr id="396" name="Google Shape;396;p57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Fabcity Hamburg (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Youtube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)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397" name="Google Shape;39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2625" y="868475"/>
            <a:ext cx="3478750" cy="30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8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RepRap -&gt; OSH -&gt; Prusa</a:t>
            </a:r>
            <a:endParaRPr/>
          </a:p>
        </p:txBody>
      </p:sp>
      <p:sp>
        <p:nvSpPr>
          <p:cNvPr id="403" name="Google Shape;403;p58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Reprap, Prusa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04" name="Google Shape;40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00" y="1328725"/>
            <a:ext cx="2435650" cy="224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backend.prusa3d.com/wp-content/uploads/Joseph-Prusa-1024x576-2.jpg" id="405" name="Google Shape;40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4700" y="1328725"/>
            <a:ext cx="6345595" cy="22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9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RepRap -&gt; OSH -&gt; Prusa</a:t>
            </a:r>
            <a:endParaRPr/>
          </a:p>
        </p:txBody>
      </p:sp>
      <p:sp>
        <p:nvSpPr>
          <p:cNvPr id="411" name="Google Shape;411;p59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Reprap, Prusa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12" name="Google Shape;4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00" y="1328725"/>
            <a:ext cx="2435650" cy="224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backend.prusa3d.com/wp-content/uploads/Joseph-Prusa-1024x576-2.jpg" id="413" name="Google Shape;41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4700" y="1328725"/>
            <a:ext cx="6345595" cy="224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backend.prusa3d.com/wp-content/uploads/Joseph-Prusa-1024x576-2.jpg" id="414" name="Google Shape;414;p59"/>
          <p:cNvPicPr preferRelativeResize="0"/>
          <p:nvPr/>
        </p:nvPicPr>
        <p:blipFill rotWithShape="1">
          <a:blip r:embed="rId4">
            <a:alphaModFix/>
          </a:blip>
          <a:srcRect b="24953" l="30927" r="56140" t="35500"/>
          <a:stretch/>
        </p:blipFill>
        <p:spPr>
          <a:xfrm>
            <a:off x="3631225" y="628096"/>
            <a:ext cx="2986200" cy="322447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5" name="Google Shape;41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913" y="155025"/>
            <a:ext cx="939225" cy="9861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59"/>
          <p:cNvCxnSpPr/>
          <p:nvPr/>
        </p:nvCxnSpPr>
        <p:spPr>
          <a:xfrm>
            <a:off x="2051200" y="680125"/>
            <a:ext cx="2213100" cy="1317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0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Open Lab Starter Kit</a:t>
            </a:r>
            <a:endParaRPr/>
          </a:p>
        </p:txBody>
      </p:sp>
      <p:sp>
        <p:nvSpPr>
          <p:cNvPr id="422" name="Google Shape;422;p60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InMachines GmbH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23" name="Google Shape;42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648" y="1247425"/>
            <a:ext cx="3151925" cy="182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fabcity.hamburg/images/projects/openlabstarterkit/heroimg_CNC_mini_parts2-bb34cfaf-843025ee-2880w.jpg" id="424" name="Google Shape;42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187" y="1398635"/>
            <a:ext cx="2540757" cy="147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8639" y="1428880"/>
            <a:ext cx="2375173" cy="1597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1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Wiki House</a:t>
            </a:r>
            <a:endParaRPr/>
          </a:p>
        </p:txBody>
      </p:sp>
      <p:pic>
        <p:nvPicPr>
          <p:cNvPr id="431" name="Google Shape;43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213" y="304800"/>
            <a:ext cx="4673582" cy="387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1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wikihouse.cc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Fairphone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25" y="441725"/>
            <a:ext cx="8415551" cy="44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2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Open Desk</a:t>
            </a:r>
            <a:endParaRPr/>
          </a:p>
        </p:txBody>
      </p:sp>
      <p:sp>
        <p:nvSpPr>
          <p:cNvPr id="438" name="Google Shape;438;p62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www.opendesk.cc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https://d2mgbjyendvdw0.cloudfront.net/00001/0650/Meta.png" id="439" name="Google Shape;43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450" y="505550"/>
            <a:ext cx="6169101" cy="35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3"/>
          <p:cNvSpPr txBox="1"/>
          <p:nvPr>
            <p:ph type="title"/>
          </p:nvPr>
        </p:nvSpPr>
        <p:spPr>
          <a:xfrm>
            <a:off x="358875" y="41793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Fab Lab House</a:t>
            </a:r>
            <a:endParaRPr/>
          </a:p>
        </p:txBody>
      </p:sp>
      <p:sp>
        <p:nvSpPr>
          <p:cNvPr id="445" name="Google Shape;445;p63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IAAC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46" name="Google Shape;44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834" y="664875"/>
            <a:ext cx="5396676" cy="33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00" y="2756300"/>
            <a:ext cx="3599576" cy="22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4"/>
          <p:cNvPicPr preferRelativeResize="0"/>
          <p:nvPr/>
        </p:nvPicPr>
        <p:blipFill rotWithShape="1">
          <a:blip r:embed="rId4">
            <a:alphaModFix/>
          </a:blip>
          <a:srcRect b="0" l="21674" r="21674" t="0"/>
          <a:stretch/>
        </p:blipFill>
        <p:spPr>
          <a:xfrm>
            <a:off x="3888300" y="195100"/>
            <a:ext cx="5180026" cy="47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499" y="195100"/>
            <a:ext cx="3637907" cy="25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4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planktoscope.org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5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PET Bottle Filament Recycling</a:t>
            </a:r>
            <a:endParaRPr/>
          </a:p>
        </p:txBody>
      </p:sp>
      <p:pic>
        <p:nvPicPr>
          <p:cNvPr id="460" name="Google Shape;46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300" y="759225"/>
            <a:ext cx="5485401" cy="31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5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cnckitchen.com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6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Fashion Design</a:t>
            </a:r>
            <a:endParaRPr/>
          </a:p>
        </p:txBody>
      </p:sp>
      <p:pic>
        <p:nvPicPr>
          <p:cNvPr descr="https://i.ytimg.com/vi/3s94mIhCyt4/maxresdefault.jpg" id="467" name="Google Shape;46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437" y="336925"/>
            <a:ext cx="6615125" cy="37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israel21c.org</a:t>
            </a:r>
            <a:endParaRPr/>
          </a:p>
        </p:txBody>
      </p:sp>
      <p:sp>
        <p:nvSpPr>
          <p:cNvPr id="469" name="Google Shape;469;p66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 israel21c.org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7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Open Bike Sensor</a:t>
            </a:r>
            <a:endParaRPr/>
          </a:p>
        </p:txBody>
      </p:sp>
      <p:pic>
        <p:nvPicPr>
          <p:cNvPr id="475" name="Google Shape;47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9725" y="304800"/>
            <a:ext cx="4004550" cy="400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7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adfc-dachau.de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8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Smart Citizen</a:t>
            </a:r>
            <a:endParaRPr/>
          </a:p>
        </p:txBody>
      </p:sp>
      <p:sp>
        <p:nvSpPr>
          <p:cNvPr id="482" name="Google Shape;482;p68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Fab Lab Barcelona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83" name="Google Shape;48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075" y="255950"/>
            <a:ext cx="4363839" cy="400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9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Carla Cargo</a:t>
            </a:r>
            <a:endParaRPr/>
          </a:p>
        </p:txBody>
      </p:sp>
      <p:sp>
        <p:nvSpPr>
          <p:cNvPr id="489" name="Google Shape;489;p69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Youtube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90" name="Google Shape;49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113" y="554700"/>
            <a:ext cx="6301767" cy="360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0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Carla Cargo</a:t>
            </a:r>
            <a:endParaRPr/>
          </a:p>
        </p:txBody>
      </p:sp>
      <p:sp>
        <p:nvSpPr>
          <p:cNvPr id="496" name="Google Shape;496;p70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Carla Cargo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97" name="Google Shape;49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300" y="554700"/>
            <a:ext cx="6384036" cy="36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1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Arduino</a:t>
            </a:r>
            <a:endParaRPr/>
          </a:p>
        </p:txBody>
      </p:sp>
      <p:pic>
        <p:nvPicPr>
          <p:cNvPr id="503" name="Google Shape;503;p71"/>
          <p:cNvPicPr preferRelativeResize="0"/>
          <p:nvPr/>
        </p:nvPicPr>
        <p:blipFill rotWithShape="1">
          <a:blip r:embed="rId3">
            <a:alphaModFix/>
          </a:blip>
          <a:srcRect b="0" l="0" r="0" t="6585"/>
          <a:stretch/>
        </p:blipFill>
        <p:spPr>
          <a:xfrm>
            <a:off x="882575" y="569000"/>
            <a:ext cx="7378849" cy="37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1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wikipedia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Spotify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Siddharth Kara - Cobalt Mining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550" y="592975"/>
            <a:ext cx="5396901" cy="356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2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powered by </a:t>
            </a:r>
            <a:r>
              <a:rPr lang="de"/>
              <a:t>Arduino</a:t>
            </a:r>
            <a:endParaRPr/>
          </a:p>
        </p:txBody>
      </p:sp>
      <p:sp>
        <p:nvSpPr>
          <p:cNvPr id="510" name="Google Shape;510;p72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projecthub.arduino.cc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11" name="Google Shape;51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6318"/>
            <a:ext cx="9144000" cy="3918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3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precious plastics</a:t>
            </a:r>
            <a:endParaRPr/>
          </a:p>
        </p:txBody>
      </p:sp>
      <p:sp>
        <p:nvSpPr>
          <p:cNvPr id="517" name="Google Shape;517;p73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precious plastics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18" name="Google Shape;51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950" y="63600"/>
            <a:ext cx="2572506" cy="400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recyclist-magazin.de/fileadmin/_processed_/1/4/csm_1494642818-45168-004preciousplasticmediakitpicturesfurniture_624ffe8b9f.jpg" id="519" name="Google Shape;51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875" y="678013"/>
            <a:ext cx="3451475" cy="35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4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Art Projects</a:t>
            </a:r>
            <a:endParaRPr/>
          </a:p>
        </p:txBody>
      </p:sp>
      <p:sp>
        <p:nvSpPr>
          <p:cNvPr id="525" name="Google Shape;525;p74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Youtube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Table that creates sand art with marble that rolls by itself - YouTube" id="526" name="Google Shape;52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9401" y="735151"/>
            <a:ext cx="5765201" cy="324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5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Instrumente</a:t>
            </a:r>
            <a:endParaRPr/>
          </a:p>
        </p:txBody>
      </p:sp>
      <p:sp>
        <p:nvSpPr>
          <p:cNvPr id="532" name="Google Shape;532;p75"/>
          <p:cNvSpPr txBox="1"/>
          <p:nvPr/>
        </p:nvSpPr>
        <p:spPr>
          <a:xfrm>
            <a:off x="6030475" y="63600"/>
            <a:ext cx="298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all3dp.com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Formlabs' acoustic 3D printed violin."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8852" y="461975"/>
            <a:ext cx="2526295" cy="378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Akustikabsorber aus Pilzmyzel</a:t>
            </a:r>
            <a:endParaRPr/>
          </a:p>
        </p:txBody>
      </p:sp>
      <p:sp>
        <p:nvSpPr>
          <p:cNvPr id="539" name="Google Shape;539;p76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Curious Community Lab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40" name="Google Shape;54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198" y="402300"/>
            <a:ext cx="5691049" cy="389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7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Akustikabsorber aus Pilzmyzel</a:t>
            </a:r>
            <a:endParaRPr/>
          </a:p>
        </p:txBody>
      </p:sp>
      <p:sp>
        <p:nvSpPr>
          <p:cNvPr id="546" name="Google Shape;546;p77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Photo: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Raphael Haus, Utopia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47" name="Google Shape;547;p77"/>
          <p:cNvPicPr preferRelativeResize="0"/>
          <p:nvPr/>
        </p:nvPicPr>
        <p:blipFill rotWithShape="1">
          <a:blip r:embed="rId3">
            <a:alphaModFix/>
          </a:blip>
          <a:srcRect b="0" l="0" r="0" t="18160"/>
          <a:stretch/>
        </p:blipFill>
        <p:spPr>
          <a:xfrm>
            <a:off x="3237800" y="931175"/>
            <a:ext cx="5345475" cy="32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50" y="931175"/>
            <a:ext cx="2460868" cy="328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8"/>
          <p:cNvSpPr txBox="1"/>
          <p:nvPr>
            <p:ph idx="1" type="subTitle"/>
          </p:nvPr>
        </p:nvSpPr>
        <p:spPr>
          <a:xfrm>
            <a:off x="383250" y="4265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Lasst uns über Werte sprechen!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54" name="Google Shape;554;p78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Giphy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55" name="Google Shape;55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74295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"/>
            <a:ext cx="9144000" cy="469168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9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Umfrage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0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Nachhaltigkeit </a:t>
            </a:r>
            <a:endParaRPr/>
          </a:p>
        </p:txBody>
      </p:sp>
      <p:pic>
        <p:nvPicPr>
          <p:cNvPr descr="Eine Karikatur, die die Bedrohung durch den Verlust der Biodiversität als Flutwelle darstellt" id="567" name="Google Shape;567;p80" title="Eine Karikatur, die die Bedrohung durch den Verlust der Biodiversität als Flutwelle darstell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838" y="65900"/>
            <a:ext cx="5482325" cy="42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80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Mackay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1"/>
          <p:cNvSpPr txBox="1"/>
          <p:nvPr/>
        </p:nvSpPr>
        <p:spPr>
          <a:xfrm>
            <a:off x="4662175" y="63600"/>
            <a:ext cx="4354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Johannes Spielhagen, Bamberg, Germany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74" name="Google Shape;574;p81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Open Source</a:t>
            </a:r>
            <a:endParaRPr/>
          </a:p>
        </p:txBody>
      </p:sp>
      <p:pic>
        <p:nvPicPr>
          <p:cNvPr descr="Wie &quot;Open Source&quot; kapitalistische Propaganda widerlegt - und wie  Kapitalist:innen das Potential ausnutzen » Perspektive" id="575" name="Google Shape;57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550" y="454925"/>
            <a:ext cx="7914900" cy="39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Pexels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Wir haben ein </a:t>
            </a:r>
            <a:r>
              <a:rPr lang="de"/>
              <a:t>Müllproblem</a:t>
            </a:r>
            <a:r>
              <a:rPr lang="de"/>
              <a:t>!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325" y="402300"/>
            <a:ext cx="6832150" cy="384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2"/>
          <p:cNvSpPr txBox="1"/>
          <p:nvPr/>
        </p:nvSpPr>
        <p:spPr>
          <a:xfrm>
            <a:off x="6632400" y="63600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Fab City OS Video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581" name="Google Shape;581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500" y="467225"/>
            <a:ext cx="6967053" cy="37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2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Open Source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3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Sparkfun (Ann.Rev. approx 140m$)</a:t>
            </a:r>
            <a:endParaRPr/>
          </a:p>
        </p:txBody>
      </p:sp>
      <p:pic>
        <p:nvPicPr>
          <p:cNvPr id="588" name="Google Shape;58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950" y="304800"/>
            <a:ext cx="6472111" cy="40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83"/>
          <p:cNvSpPr txBox="1"/>
          <p:nvPr/>
        </p:nvSpPr>
        <p:spPr>
          <a:xfrm>
            <a:off x="6632400" y="63600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sparkfun.com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4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Bottom Up Peer to Peer Knowledge Commons</a:t>
            </a:r>
            <a:endParaRPr/>
          </a:p>
        </p:txBody>
      </p:sp>
      <p:pic>
        <p:nvPicPr>
          <p:cNvPr id="595" name="Google Shape;59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2" y="1063300"/>
            <a:ext cx="3478974" cy="272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8529" y="1063300"/>
            <a:ext cx="3356597" cy="272504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84"/>
          <p:cNvSpPr txBox="1"/>
          <p:nvPr>
            <p:ph idx="4294967295" type="ctrTitle"/>
          </p:nvPr>
        </p:nvSpPr>
        <p:spPr>
          <a:xfrm>
            <a:off x="771156" y="274625"/>
            <a:ext cx="2739600" cy="7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100"/>
              <a:t>HAMBURG</a:t>
            </a:r>
            <a:endParaRPr sz="2100"/>
          </a:p>
        </p:txBody>
      </p:sp>
      <p:sp>
        <p:nvSpPr>
          <p:cNvPr id="598" name="Google Shape;598;p84"/>
          <p:cNvSpPr txBox="1"/>
          <p:nvPr>
            <p:ph idx="4294967295" type="ctrTitle"/>
          </p:nvPr>
        </p:nvSpPr>
        <p:spPr>
          <a:xfrm>
            <a:off x="5378531" y="274625"/>
            <a:ext cx="2739600" cy="7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100"/>
              <a:t>BOSTON</a:t>
            </a:r>
            <a:endParaRPr sz="2100"/>
          </a:p>
        </p:txBody>
      </p:sp>
      <p:sp>
        <p:nvSpPr>
          <p:cNvPr id="599" name="Google Shape;599;p84"/>
          <p:cNvSpPr txBox="1"/>
          <p:nvPr/>
        </p:nvSpPr>
        <p:spPr>
          <a:xfrm>
            <a:off x="4029850" y="63600"/>
            <a:ext cx="498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gitlab.fabcity.hamburg/, gitlab.cba.mit.edu/explore/projects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5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Documentation</a:t>
            </a:r>
            <a:endParaRPr/>
          </a:p>
        </p:txBody>
      </p:sp>
      <p:pic>
        <p:nvPicPr>
          <p:cNvPr id="605" name="Google Shape;60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188" y="219200"/>
            <a:ext cx="4633633" cy="40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5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wikihouse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6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Netzwerke</a:t>
            </a:r>
            <a:r>
              <a:rPr lang="de"/>
              <a:t> </a:t>
            </a:r>
            <a:endParaRPr/>
          </a:p>
        </p:txBody>
      </p:sp>
      <p:pic>
        <p:nvPicPr>
          <p:cNvPr id="612" name="Google Shape;612;p86"/>
          <p:cNvPicPr preferRelativeResize="0"/>
          <p:nvPr/>
        </p:nvPicPr>
        <p:blipFill rotWithShape="1">
          <a:blip r:embed="rId3">
            <a:alphaModFix/>
          </a:blip>
          <a:srcRect b="0" l="2990" r="-2990" t="0"/>
          <a:stretch/>
        </p:blipFill>
        <p:spPr>
          <a:xfrm>
            <a:off x="1248713" y="0"/>
            <a:ext cx="6646576" cy="42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6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4"/>
              </a:rPr>
              <a:t>Wikipedia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defined" id="618" name="Google Shape;61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875" y="-328150"/>
            <a:ext cx="52380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87"/>
          <p:cNvSpPr txBox="1"/>
          <p:nvPr>
            <p:ph idx="1" type="subTitle"/>
          </p:nvPr>
        </p:nvSpPr>
        <p:spPr>
          <a:xfrm>
            <a:off x="364100" y="42906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Kritik an Massenkonsum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20" name="Google Shape;620;p87"/>
          <p:cNvSpPr txBox="1"/>
          <p:nvPr/>
        </p:nvSpPr>
        <p:spPr>
          <a:xfrm>
            <a:off x="5146675" y="63600"/>
            <a:ext cx="387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https://www.kateraworth.com/doughnut/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'Doughnut Economics' von 'Kate Raworth' - 'Taschenbuch' -  '978-1-84794-139-8'" id="621" name="Google Shape;62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5550" y="1022500"/>
            <a:ext cx="1724025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2513" y="322025"/>
            <a:ext cx="4203774" cy="4224524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88"/>
          <p:cNvSpPr txBox="1"/>
          <p:nvPr>
            <p:ph idx="1" type="subTitle"/>
          </p:nvPr>
        </p:nvSpPr>
        <p:spPr>
          <a:xfrm>
            <a:off x="364100" y="42906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Unser “Selfi”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28" name="Google Shape;628;p88"/>
          <p:cNvSpPr txBox="1"/>
          <p:nvPr/>
        </p:nvSpPr>
        <p:spPr>
          <a:xfrm>
            <a:off x="5146675" y="63600"/>
            <a:ext cx="387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https://www.kateraworth.com/doughnut/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defined" id="633" name="Google Shape;633;p89"/>
          <p:cNvPicPr preferRelativeResize="0"/>
          <p:nvPr/>
        </p:nvPicPr>
        <p:blipFill rotWithShape="1">
          <a:blip r:embed="rId3">
            <a:alphaModFix/>
          </a:blip>
          <a:srcRect b="5473" l="0" r="0" t="0"/>
          <a:stretch/>
        </p:blipFill>
        <p:spPr>
          <a:xfrm>
            <a:off x="2354836" y="0"/>
            <a:ext cx="4539127" cy="42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9"/>
          <p:cNvSpPr txBox="1"/>
          <p:nvPr>
            <p:ph idx="1" type="subTitle"/>
          </p:nvPr>
        </p:nvSpPr>
        <p:spPr>
          <a:xfrm>
            <a:off x="364100" y="42906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Circular Design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35" name="Google Shape;635;p89"/>
          <p:cNvSpPr txBox="1"/>
          <p:nvPr/>
        </p:nvSpPr>
        <p:spPr>
          <a:xfrm>
            <a:off x="5146675" y="63600"/>
            <a:ext cx="387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wikipedia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0"/>
          <p:cNvSpPr txBox="1"/>
          <p:nvPr>
            <p:ph idx="1" type="subTitle"/>
          </p:nvPr>
        </p:nvSpPr>
        <p:spPr>
          <a:xfrm>
            <a:off x="311700" y="41487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Wenn du’s nicht reparieren kannst, gehört es dir nicht!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41" name="Google Shape;641;p90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Hansestadt Lüneburg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642" name="Google Shape;64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0525" y="276775"/>
            <a:ext cx="5442951" cy="373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1"/>
          <p:cNvSpPr txBox="1"/>
          <p:nvPr>
            <p:ph idx="1" type="subTitle"/>
          </p:nvPr>
        </p:nvSpPr>
        <p:spPr>
          <a:xfrm>
            <a:off x="311700" y="41487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latin typeface="Plus Jakarta Sans"/>
                <a:ea typeface="Plus Jakarta Sans"/>
                <a:cs typeface="Plus Jakarta Sans"/>
                <a:sym typeface="Plus Jakarta Sans"/>
              </a:rPr>
              <a:t>Wenn du’s nicht reparieren kannst, gehört es dir nicht!</a:t>
            </a:r>
            <a:endParaRPr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48" name="Google Shape;648;p91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https://repair.eu/de/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649" name="Google Shape;64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538" y="520875"/>
            <a:ext cx="5502923" cy="350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 b="11432" l="0" r="0" t="11424"/>
          <a:stretch/>
        </p:blipFill>
        <p:spPr>
          <a:xfrm>
            <a:off x="4841813" y="1726800"/>
            <a:ext cx="4059376" cy="22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7556000" y="135195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</a:t>
            </a:r>
            <a:r>
              <a:rPr lang="de" sz="10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: giphy</a:t>
            </a:r>
            <a:endParaRPr sz="1000">
              <a:solidFill>
                <a:schemeClr val="dk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805" y="1726800"/>
            <a:ext cx="4299159" cy="228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2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Netzwerke </a:t>
            </a:r>
            <a:endParaRPr/>
          </a:p>
        </p:txBody>
      </p:sp>
      <p:sp>
        <p:nvSpPr>
          <p:cNvPr id="655" name="Google Shape;655;p92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distributeddesign.eu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656" name="Google Shape;65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275" y="554700"/>
            <a:ext cx="5929459" cy="36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3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Netzwerke = Ideenreichtum </a:t>
            </a:r>
            <a:endParaRPr/>
          </a:p>
        </p:txBody>
      </p:sp>
      <p:sp>
        <p:nvSpPr>
          <p:cNvPr id="662" name="Google Shape;662;p93"/>
          <p:cNvSpPr txBox="1"/>
          <p:nvPr/>
        </p:nvSpPr>
        <p:spPr>
          <a:xfrm>
            <a:off x="6357075" y="63600"/>
            <a:ext cx="265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distributeddesign.eu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663" name="Google Shape;66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425" y="402300"/>
            <a:ext cx="5703161" cy="400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300" y="554363"/>
            <a:ext cx="3535400" cy="35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94"/>
          <p:cNvSpPr txBox="1"/>
          <p:nvPr/>
        </p:nvSpPr>
        <p:spPr>
          <a:xfrm>
            <a:off x="5291400" y="63600"/>
            <a:ext cx="372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https://www.luenepedia.de/wiki/Portal:Commons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70" name="Google Shape;670;p94"/>
          <p:cNvSpPr txBox="1"/>
          <p:nvPr>
            <p:ph idx="4294967295" type="subTitle"/>
          </p:nvPr>
        </p:nvSpPr>
        <p:spPr>
          <a:xfrm>
            <a:off x="383250" y="4265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de" sz="2800">
                <a:latin typeface="Plus Jakarta Sans"/>
                <a:ea typeface="Plus Jakarta Sans"/>
                <a:cs typeface="Plus Jakarta Sans"/>
                <a:sym typeface="Plus Jakarta Sans"/>
              </a:rPr>
              <a:t>Commons in Lüneburg</a:t>
            </a:r>
            <a:endParaRPr b="1" sz="2800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5"/>
          <p:cNvSpPr txBox="1"/>
          <p:nvPr/>
        </p:nvSpPr>
        <p:spPr>
          <a:xfrm>
            <a:off x="6632400" y="63600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Fab City Handbook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76" name="Google Shape;676;p95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Fab City</a:t>
            </a:r>
            <a:endParaRPr/>
          </a:p>
        </p:txBody>
      </p:sp>
      <p:pic>
        <p:nvPicPr>
          <p:cNvPr id="677" name="Google Shape;677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6375" y="402300"/>
            <a:ext cx="3171259" cy="4009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6"/>
          <p:cNvSpPr txBox="1"/>
          <p:nvPr/>
        </p:nvSpPr>
        <p:spPr>
          <a:xfrm>
            <a:off x="6632400" y="63600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Fab City Foundation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83" name="Google Shape;683;p96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Pito -&gt; Dido</a:t>
            </a:r>
            <a:endParaRPr/>
          </a:p>
        </p:txBody>
      </p:sp>
      <p:pic>
        <p:nvPicPr>
          <p:cNvPr id="684" name="Google Shape;68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501" y="324375"/>
            <a:ext cx="7231000" cy="406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7"/>
          <p:cNvSpPr txBox="1"/>
          <p:nvPr/>
        </p:nvSpPr>
        <p:spPr>
          <a:xfrm>
            <a:off x="6821900" y="63600"/>
            <a:ext cx="219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Fab City Hamburg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690" name="Google Shape;69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0625" y="568225"/>
            <a:ext cx="5622749" cy="368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97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Maker Challenges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8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</a:t>
            </a:r>
            <a:r>
              <a:rPr lang="de" sz="1000" u="sng">
                <a:solidFill>
                  <a:schemeClr val="hlink"/>
                </a:solidFill>
                <a:latin typeface="Plus Jakarta Sans"/>
                <a:ea typeface="Plus Jakarta Sans"/>
                <a:cs typeface="Plus Jakarta Sans"/>
                <a:sym typeface="Plus Jakarta Sans"/>
                <a:hlinkClick r:id="rId3"/>
              </a:rPr>
              <a:t>TED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97" name="Google Shape;697;p98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Kreativität, Spaß, Selbstwirksamkeit</a:t>
            </a:r>
            <a:endParaRPr/>
          </a:p>
        </p:txBody>
      </p:sp>
      <p:pic>
        <p:nvPicPr>
          <p:cNvPr id="698" name="Google Shape;69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450" y="304800"/>
            <a:ext cx="6306998" cy="400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613" y="474850"/>
            <a:ext cx="5842775" cy="41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99"/>
          <p:cNvSpPr txBox="1"/>
          <p:nvPr/>
        </p:nvSpPr>
        <p:spPr>
          <a:xfrm>
            <a:off x="4747125" y="63600"/>
            <a:ext cx="426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Makerspace Lüneburg Konzept, Raphael Haus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938" y="683775"/>
            <a:ext cx="5044125" cy="33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00"/>
          <p:cNvSpPr txBox="1"/>
          <p:nvPr/>
        </p:nvSpPr>
        <p:spPr>
          <a:xfrm>
            <a:off x="4747125" y="63600"/>
            <a:ext cx="426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Foto: Dipl.-Ing. Architekt Olaf Wiechers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711" name="Google Shape;711;p100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120"/>
              <a:t>Musem Zukunft - der Ort für den neuen “Makerspace Lüneburg”</a:t>
            </a:r>
            <a:endParaRPr sz="212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01"/>
          <p:cNvPicPr preferRelativeResize="0"/>
          <p:nvPr/>
        </p:nvPicPr>
        <p:blipFill rotWithShape="1">
          <a:blip r:embed="rId3">
            <a:alphaModFix/>
          </a:blip>
          <a:srcRect b="12518" l="0" r="0" t="0"/>
          <a:stretch/>
        </p:blipFill>
        <p:spPr>
          <a:xfrm>
            <a:off x="486875" y="391225"/>
            <a:ext cx="8170250" cy="39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01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120"/>
              <a:t>Lage Museum Zukunft: Papenstr. 15. Lüneburg</a:t>
            </a:r>
            <a:endParaRPr sz="2120"/>
          </a:p>
        </p:txBody>
      </p:sp>
      <p:sp>
        <p:nvSpPr>
          <p:cNvPr id="718" name="Google Shape;718;p101"/>
          <p:cNvSpPr txBox="1"/>
          <p:nvPr/>
        </p:nvSpPr>
        <p:spPr>
          <a:xfrm>
            <a:off x="4747125" y="63600"/>
            <a:ext cx="426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: Geo Portal Stadt Lüneburg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513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7671600" y="63600"/>
            <a:ext cx="134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giphy</a:t>
            </a:r>
            <a:endParaRPr sz="10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476" y="505400"/>
            <a:ext cx="4331949" cy="44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102"/>
          <p:cNvSpPr txBox="1"/>
          <p:nvPr/>
        </p:nvSpPr>
        <p:spPr>
          <a:xfrm>
            <a:off x="4747125" y="63600"/>
            <a:ext cx="426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source: Makerspace Lüneburg Konzept, Raphael Haus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3"/>
          <p:cNvSpPr txBox="1"/>
          <p:nvPr>
            <p:ph type="title"/>
          </p:nvPr>
        </p:nvSpPr>
        <p:spPr>
          <a:xfrm>
            <a:off x="311700" y="445025"/>
            <a:ext cx="44760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[  Ohne Moos nichts los  ]</a:t>
            </a:r>
            <a:endParaRPr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730" name="Google Shape;730;p103"/>
          <p:cNvSpPr txBox="1"/>
          <p:nvPr>
            <p:ph type="title"/>
          </p:nvPr>
        </p:nvSpPr>
        <p:spPr>
          <a:xfrm>
            <a:off x="311700" y="1590425"/>
            <a:ext cx="4388100" cy="3485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lus Jakarta Sans SemiBold"/>
              <a:buChar char="-"/>
            </a:pP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Die Stadt Lüneburg unterstützt das Vorhaben mit </a:t>
            </a:r>
            <a:r>
              <a:rPr lang="de" sz="1700"/>
              <a:t>60 %</a:t>
            </a: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 Förderung</a:t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lus Jakarta Sans SemiBold"/>
              <a:buChar char="-"/>
            </a:pP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Die VHS REGIOIN Lüneburg</a:t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unterstützt strukturell und in der Akquise </a:t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lus Jakarta Sans SemiBold"/>
              <a:buChar char="-"/>
            </a:pP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Erste Unternehmen haben </a:t>
            </a:r>
            <a:r>
              <a:rPr lang="de" sz="1700"/>
              <a:t>finanzielle</a:t>
            </a: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 Zusagen gemacht</a:t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Plus Jakarta Sans SemiBold"/>
              <a:buChar char="-"/>
            </a:pP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Museum Zukunft als Immobilie</a:t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→ Wir suchen aktuell weitere Unterstützer und  Sponsoren.</a:t>
            </a:r>
            <a:endParaRPr sz="17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sp>
        <p:nvSpPr>
          <p:cNvPr id="731" name="Google Shape;731;p103"/>
          <p:cNvSpPr txBox="1"/>
          <p:nvPr>
            <p:ph type="title"/>
          </p:nvPr>
        </p:nvSpPr>
        <p:spPr>
          <a:xfrm>
            <a:off x="311700" y="1017725"/>
            <a:ext cx="3084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Finanzen</a:t>
            </a:r>
            <a:endParaRPr sz="1500"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pic>
        <p:nvPicPr>
          <p:cNvPr id="732" name="Google Shape;73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850" y="1204900"/>
            <a:ext cx="173355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4"/>
          <p:cNvSpPr txBox="1"/>
          <p:nvPr/>
        </p:nvSpPr>
        <p:spPr>
          <a:xfrm>
            <a:off x="639350" y="4314425"/>
            <a:ext cx="2145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Kommerziell</a:t>
            </a:r>
            <a:endParaRPr sz="900"/>
          </a:p>
        </p:txBody>
      </p:sp>
      <p:cxnSp>
        <p:nvCxnSpPr>
          <p:cNvPr id="738" name="Google Shape;738;p104"/>
          <p:cNvCxnSpPr/>
          <p:nvPr/>
        </p:nvCxnSpPr>
        <p:spPr>
          <a:xfrm>
            <a:off x="639350" y="4763825"/>
            <a:ext cx="8076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39" name="Google Shape;739;p104"/>
          <p:cNvSpPr txBox="1"/>
          <p:nvPr/>
        </p:nvSpPr>
        <p:spPr>
          <a:xfrm>
            <a:off x="6570650" y="4314425"/>
            <a:ext cx="2145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Commons</a:t>
            </a:r>
            <a:endParaRPr sz="900"/>
          </a:p>
        </p:txBody>
      </p:sp>
      <p:sp>
        <p:nvSpPr>
          <p:cNvPr id="740" name="Google Shape;740;p104"/>
          <p:cNvSpPr txBox="1"/>
          <p:nvPr/>
        </p:nvSpPr>
        <p:spPr>
          <a:xfrm>
            <a:off x="279425" y="423300"/>
            <a:ext cx="18345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20">
                <a:solidFill>
                  <a:schemeClr val="dk1"/>
                </a:solidFill>
                <a:latin typeface="Plus Jakarta Sans SemiBold"/>
                <a:ea typeface="Plus Jakarta Sans SemiBold"/>
                <a:cs typeface="Plus Jakarta Sans SemiBold"/>
                <a:sym typeface="Plus Jakarta Sans SemiBold"/>
              </a:rPr>
              <a:t>Innovation Hubs</a:t>
            </a:r>
            <a:endParaRPr sz="1300"/>
          </a:p>
        </p:txBody>
      </p:sp>
      <p:cxnSp>
        <p:nvCxnSpPr>
          <p:cNvPr id="741" name="Google Shape;741;p104"/>
          <p:cNvCxnSpPr>
            <a:stCxn id="742" idx="2"/>
          </p:cNvCxnSpPr>
          <p:nvPr/>
        </p:nvCxnSpPr>
        <p:spPr>
          <a:xfrm rot="5400000">
            <a:off x="7090538" y="3233476"/>
            <a:ext cx="1532700" cy="1235400"/>
          </a:xfrm>
          <a:prstGeom prst="curvedConnector3">
            <a:avLst>
              <a:gd fmla="val 34077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43" name="Google Shape;743;p104"/>
          <p:cNvPicPr preferRelativeResize="0"/>
          <p:nvPr/>
        </p:nvPicPr>
        <p:blipFill rotWithShape="1">
          <a:blip r:embed="rId3">
            <a:alphaModFix/>
          </a:blip>
          <a:srcRect b="0" l="21646" r="10473" t="0"/>
          <a:stretch/>
        </p:blipFill>
        <p:spPr>
          <a:xfrm>
            <a:off x="2257988" y="290650"/>
            <a:ext cx="4628025" cy="36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501" y="2150651"/>
            <a:ext cx="934175" cy="9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04"/>
          <p:cNvSpPr txBox="1"/>
          <p:nvPr/>
        </p:nvSpPr>
        <p:spPr>
          <a:xfrm>
            <a:off x="4747125" y="63600"/>
            <a:ext cx="426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Foto</a:t>
            </a:r>
            <a:r>
              <a:rPr lang="de" sz="1000">
                <a:solidFill>
                  <a:schemeClr val="dk2"/>
                </a:solidFill>
                <a:latin typeface="Plus Jakarta Sans"/>
                <a:ea typeface="Plus Jakarta Sans"/>
                <a:cs typeface="Plus Jakarta Sans"/>
                <a:sym typeface="Plus Jakarta Sans"/>
              </a:rPr>
              <a:t>: Hansestadt Lüneburg</a:t>
            </a:r>
            <a:endParaRPr sz="1000">
              <a:solidFill>
                <a:schemeClr val="dk2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05"/>
          <p:cNvPicPr preferRelativeResize="0"/>
          <p:nvPr/>
        </p:nvPicPr>
        <p:blipFill rotWithShape="1">
          <a:blip r:embed="rId3">
            <a:alphaModFix/>
          </a:blip>
          <a:srcRect b="-10" l="0" r="0" t="-1770"/>
          <a:stretch/>
        </p:blipFill>
        <p:spPr>
          <a:xfrm>
            <a:off x="152400" y="179325"/>
            <a:ext cx="8839199" cy="4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05"/>
          <p:cNvSpPr txBox="1"/>
          <p:nvPr>
            <p:ph type="title"/>
          </p:nvPr>
        </p:nvSpPr>
        <p:spPr>
          <a:xfrm>
            <a:off x="311700" y="431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Umfrage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06"/>
          <p:cNvPicPr preferRelativeResize="0"/>
          <p:nvPr/>
        </p:nvPicPr>
        <p:blipFill rotWithShape="1">
          <a:blip r:embed="rId3">
            <a:alphaModFix/>
          </a:blip>
          <a:srcRect b="8454" l="9084" r="8846" t="84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06"/>
          <p:cNvSpPr/>
          <p:nvPr/>
        </p:nvSpPr>
        <p:spPr>
          <a:xfrm>
            <a:off x="141950" y="150300"/>
            <a:ext cx="8834100" cy="48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Plus Jakarta Sans SemiBold"/>
              <a:ea typeface="Plus Jakarta Sans SemiBold"/>
              <a:cs typeface="Plus Jakarta Sans SemiBold"/>
              <a:sym typeface="Plus Jakarta Sans SemiBold"/>
            </a:endParaRPr>
          </a:p>
        </p:txBody>
      </p:sp>
      <p:pic>
        <p:nvPicPr>
          <p:cNvPr id="757" name="Google Shape;757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571" y="1749921"/>
            <a:ext cx="2173875" cy="21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06"/>
          <p:cNvSpPr txBox="1"/>
          <p:nvPr>
            <p:ph type="title"/>
          </p:nvPr>
        </p:nvSpPr>
        <p:spPr>
          <a:xfrm>
            <a:off x="311700" y="4105850"/>
            <a:ext cx="443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Präsentation</a:t>
            </a:r>
            <a:endParaRPr/>
          </a:p>
        </p:txBody>
      </p:sp>
      <p:sp>
        <p:nvSpPr>
          <p:cNvPr id="759" name="Google Shape;759;p106"/>
          <p:cNvSpPr txBox="1"/>
          <p:nvPr>
            <p:ph type="title"/>
          </p:nvPr>
        </p:nvSpPr>
        <p:spPr>
          <a:xfrm>
            <a:off x="311700" y="79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3620"/>
              <a:t>Vielen Dank fürs Mitmachen!</a:t>
            </a:r>
            <a:endParaRPr sz="36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6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6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620"/>
          </a:p>
        </p:txBody>
      </p:sp>
      <p:pic>
        <p:nvPicPr>
          <p:cNvPr id="760" name="Google Shape;760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9731" y="1749925"/>
            <a:ext cx="2221669" cy="2187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06"/>
          <p:cNvSpPr txBox="1"/>
          <p:nvPr>
            <p:ph type="title"/>
          </p:nvPr>
        </p:nvSpPr>
        <p:spPr>
          <a:xfrm>
            <a:off x="4651760" y="4105850"/>
            <a:ext cx="443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FabLab Telegram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